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0" r:id="rId1"/>
  </p:sldMasterIdLst>
  <p:notesMasterIdLst>
    <p:notesMasterId r:id="rId36"/>
  </p:notesMasterIdLst>
  <p:sldIdLst>
    <p:sldId id="256" r:id="rId2"/>
    <p:sldId id="279" r:id="rId3"/>
    <p:sldId id="264" r:id="rId4"/>
    <p:sldId id="265" r:id="rId5"/>
    <p:sldId id="292" r:id="rId6"/>
    <p:sldId id="291" r:id="rId7"/>
    <p:sldId id="257" r:id="rId8"/>
    <p:sldId id="261" r:id="rId9"/>
    <p:sldId id="258" r:id="rId10"/>
    <p:sldId id="263" r:id="rId11"/>
    <p:sldId id="268" r:id="rId12"/>
    <p:sldId id="266" r:id="rId13"/>
    <p:sldId id="269" r:id="rId14"/>
    <p:sldId id="272" r:id="rId15"/>
    <p:sldId id="270" r:id="rId16"/>
    <p:sldId id="273" r:id="rId17"/>
    <p:sldId id="271" r:id="rId18"/>
    <p:sldId id="284" r:id="rId19"/>
    <p:sldId id="274" r:id="rId20"/>
    <p:sldId id="281" r:id="rId21"/>
    <p:sldId id="276" r:id="rId22"/>
    <p:sldId id="282" r:id="rId23"/>
    <p:sldId id="278" r:id="rId24"/>
    <p:sldId id="283" r:id="rId25"/>
    <p:sldId id="277" r:id="rId26"/>
    <p:sldId id="285" r:id="rId27"/>
    <p:sldId id="275" r:id="rId28"/>
    <p:sldId id="286" r:id="rId29"/>
    <p:sldId id="287" r:id="rId30"/>
    <p:sldId id="289" r:id="rId31"/>
    <p:sldId id="290" r:id="rId32"/>
    <p:sldId id="294" r:id="rId33"/>
    <p:sldId id="293" r:id="rId34"/>
    <p:sldId id="25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96"/>
    <p:restoredTop sz="94714"/>
  </p:normalViewPr>
  <p:slideViewPr>
    <p:cSldViewPr snapToGrid="0" snapToObjects="1">
      <p:cViewPr varScale="1">
        <p:scale>
          <a:sx n="143" d="100"/>
          <a:sy n="143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-2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___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Elapsed Time of Different Code Version per Frame</a:t>
            </a:r>
            <a:endParaRPr lang="zh-CN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工作表1!$A$1</c:f>
              <c:strCache>
                <c:ptCount val="1"/>
                <c:pt idx="0">
                  <c:v>OpenCV CPU version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工作表1!$A$2</c:f>
              <c:numCache>
                <c:formatCode>General</c:formatCode>
                <c:ptCount val="1"/>
                <c:pt idx="0">
                  <c:v>24.72</c:v>
                </c:pt>
              </c:numCache>
            </c:numRef>
          </c:val>
        </c:ser>
        <c:ser>
          <c:idx val="1"/>
          <c:order val="1"/>
          <c:tx>
            <c:strRef>
              <c:f>工作表1!$B$1</c:f>
              <c:strCache>
                <c:ptCount val="1"/>
                <c:pt idx="0">
                  <c:v>OpenCV GPU version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工作表1!$B$2</c:f>
              <c:numCache>
                <c:formatCode>General</c:formatCode>
                <c:ptCount val="1"/>
                <c:pt idx="0">
                  <c:v>19.15</c:v>
                </c:pt>
              </c:numCache>
            </c:numRef>
          </c:val>
        </c:ser>
        <c:ser>
          <c:idx val="2"/>
          <c:order val="2"/>
          <c:tx>
            <c:strRef>
              <c:f>工作表1!$C$1</c:f>
              <c:strCache>
                <c:ptCount val="1"/>
                <c:pt idx="0">
                  <c:v>Objective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工作表1!$C$2</c:f>
              <c:numCache>
                <c:formatCode>General</c:formatCode>
                <c:ptCount val="1"/>
                <c:pt idx="0">
                  <c:v>10.0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1116812656"/>
        <c:axId val="-1116808512"/>
      </c:barChart>
      <c:catAx>
        <c:axId val="-1116812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116808512"/>
        <c:crosses val="autoZero"/>
        <c:auto val="1"/>
        <c:lblAlgn val="ctr"/>
        <c:lblOffset val="100"/>
        <c:noMultiLvlLbl val="0"/>
      </c:catAx>
      <c:valAx>
        <c:axId val="-1116808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 smtClean="0"/>
                  <a:t>Time(</a:t>
                </a:r>
                <a:r>
                  <a:rPr lang="en-US" altLang="zh-CN" dirty="0" err="1" smtClean="0"/>
                  <a:t>ms</a:t>
                </a:r>
                <a:r>
                  <a:rPr lang="en-US" altLang="zh-CN" dirty="0" smtClean="0"/>
                  <a:t>)</a:t>
                </a:r>
                <a:endParaRPr lang="zh-CN" alt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16812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Elapsed Time of Different Code Version per Frame</a:t>
            </a:r>
            <a:endParaRPr lang="zh-CN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工作表1!$A$1</c:f>
              <c:strCache>
                <c:ptCount val="1"/>
                <c:pt idx="0">
                  <c:v>OpenCV CPU version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工作表1!$A$2</c:f>
              <c:numCache>
                <c:formatCode>General</c:formatCode>
                <c:ptCount val="1"/>
                <c:pt idx="0">
                  <c:v>24.72</c:v>
                </c:pt>
              </c:numCache>
            </c:numRef>
          </c:val>
        </c:ser>
        <c:ser>
          <c:idx val="1"/>
          <c:order val="1"/>
          <c:tx>
            <c:strRef>
              <c:f>工作表1!$B$1</c:f>
              <c:strCache>
                <c:ptCount val="1"/>
                <c:pt idx="0">
                  <c:v>OpenCV GPU version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工作表1!$B$2</c:f>
              <c:numCache>
                <c:formatCode>General</c:formatCode>
                <c:ptCount val="1"/>
                <c:pt idx="0">
                  <c:v>19.15</c:v>
                </c:pt>
              </c:numCache>
            </c:numRef>
          </c:val>
        </c:ser>
        <c:ser>
          <c:idx val="2"/>
          <c:order val="2"/>
          <c:tx>
            <c:strRef>
              <c:f>工作表1!$C$1</c:f>
              <c:strCache>
                <c:ptCount val="1"/>
                <c:pt idx="0">
                  <c:v>CUDA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工作表1!$C$2</c:f>
              <c:numCache>
                <c:formatCode>General</c:formatCode>
                <c:ptCount val="1"/>
                <c:pt idx="0">
                  <c:v>7.689999999999999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1105995184"/>
        <c:axId val="-1105991040"/>
      </c:barChart>
      <c:catAx>
        <c:axId val="-1105995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105991040"/>
        <c:crosses val="autoZero"/>
        <c:auto val="1"/>
        <c:lblAlgn val="ctr"/>
        <c:lblOffset val="100"/>
        <c:noMultiLvlLbl val="0"/>
      </c:catAx>
      <c:valAx>
        <c:axId val="-1105991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 smtClean="0"/>
                  <a:t>Time(</a:t>
                </a:r>
                <a:r>
                  <a:rPr lang="en-US" altLang="zh-CN" dirty="0" err="1" smtClean="0"/>
                  <a:t>ms</a:t>
                </a:r>
                <a:r>
                  <a:rPr lang="en-US" altLang="zh-CN" dirty="0" smtClean="0"/>
                  <a:t>)</a:t>
                </a:r>
                <a:endParaRPr lang="zh-CN" alt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05995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19.png>
</file>

<file path=ppt/media/image2.png>
</file>

<file path=ppt/media/image20.tiff>
</file>

<file path=ppt/media/image21.png>
</file>

<file path=ppt/media/image22.png>
</file>

<file path=ppt/media/image23.png>
</file>

<file path=ppt/media/image24.png>
</file>

<file path=ppt/media/image25.tif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tiff>
</file>

<file path=ppt/media/image4.png>
</file>

<file path=ppt/media/image5.pn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0F893F-94FC-9442-B3E1-8E6BD9D5E737}" type="datetimeFigureOut">
              <a:rPr kumimoji="1" lang="zh-CN" altLang="en-US" smtClean="0"/>
              <a:t>18/1/18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618265-C07B-9744-B714-5309D7B7AD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0295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预计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18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个月会将芯片的性能提高一倍。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Power=number</a:t>
            </a:r>
            <a:r>
              <a:rPr kumimoji="1"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cores; Power = (frequency)3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463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24455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内存不能及时将数据传递到</a:t>
            </a:r>
            <a:r>
              <a:rPr kumimoji="1" lang="en-US" altLang="zh-CN" dirty="0" smtClean="0"/>
              <a:t>SM</a:t>
            </a:r>
            <a:r>
              <a:rPr kumimoji="1" lang="zh-CN" altLang="en-US" dirty="0" smtClean="0"/>
              <a:t>中，或及时存储运算结果，</a:t>
            </a:r>
            <a:r>
              <a:rPr kumimoji="1" lang="en-US" altLang="zh-CN" dirty="0" smtClean="0"/>
              <a:t>GPU</a:t>
            </a:r>
            <a:r>
              <a:rPr kumimoji="1" lang="zh-CN" altLang="en-US" dirty="0" smtClean="0"/>
              <a:t>工作工作效率会大打折扣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52627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[,</a:t>
            </a:r>
            <a:r>
              <a:rPr lang="tr-TR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kəʊə'les</a:t>
            </a:r>
            <a:r>
              <a:rPr lang="tr-TR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90876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内存不能及时将数据传递到</a:t>
            </a:r>
            <a:r>
              <a:rPr kumimoji="1" lang="en-US" altLang="zh-CN" dirty="0" smtClean="0"/>
              <a:t>SM</a:t>
            </a:r>
            <a:r>
              <a:rPr kumimoji="1" lang="zh-CN" altLang="en-US" dirty="0" smtClean="0"/>
              <a:t>中，或及时存储运算结果，</a:t>
            </a:r>
            <a:r>
              <a:rPr kumimoji="1" lang="en-US" altLang="zh-CN" dirty="0" smtClean="0"/>
              <a:t>GPU</a:t>
            </a:r>
            <a:r>
              <a:rPr kumimoji="1" lang="zh-CN" altLang="en-US" dirty="0" smtClean="0"/>
              <a:t>工作工作效率会大打折扣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94059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内存不能及时将数据传递到</a:t>
            </a:r>
            <a:r>
              <a:rPr kumimoji="1" lang="en-US" altLang="zh-CN" dirty="0" smtClean="0"/>
              <a:t>SM</a:t>
            </a:r>
            <a:r>
              <a:rPr kumimoji="1" lang="zh-CN" altLang="en-US" dirty="0" smtClean="0"/>
              <a:t>中，或及时存储运算结果，</a:t>
            </a:r>
            <a:r>
              <a:rPr kumimoji="1" lang="en-US" altLang="zh-CN" dirty="0" smtClean="0"/>
              <a:t>GPU</a:t>
            </a:r>
            <a:r>
              <a:rPr kumimoji="1" lang="zh-CN" altLang="en-US" dirty="0" smtClean="0"/>
              <a:t>工作工作效率会大打折扣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5961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内存不能及时将数据传递到</a:t>
            </a:r>
            <a:r>
              <a:rPr kumimoji="1" lang="en-US" altLang="zh-CN" dirty="0" smtClean="0"/>
              <a:t>SM</a:t>
            </a:r>
            <a:r>
              <a:rPr kumimoji="1" lang="zh-CN" altLang="en-US" dirty="0" smtClean="0"/>
              <a:t>中，或及时存储运算结果，</a:t>
            </a:r>
            <a:r>
              <a:rPr kumimoji="1" lang="en-US" altLang="zh-CN" dirty="0" smtClean="0"/>
              <a:t>GPU</a:t>
            </a:r>
            <a:r>
              <a:rPr kumimoji="1" lang="zh-CN" altLang="en-US" dirty="0" smtClean="0"/>
              <a:t>工作工作效率会大打折扣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71862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预计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18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个月会将芯片的性能提高一倍。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Power=number</a:t>
            </a:r>
            <a:r>
              <a:rPr kumimoji="1"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cores; Power = (frequency)3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7618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预计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18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个月会将芯片的性能提高一倍。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Power=number</a:t>
            </a:r>
            <a:r>
              <a:rPr kumimoji="1"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cores; Power = (frequency)3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4984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 smtClean="0"/>
              <a:t>西摩</a:t>
            </a:r>
            <a:r>
              <a:rPr kumimoji="1" lang="en-US" altLang="zh-CN" dirty="0" smtClean="0"/>
              <a:t>·</a:t>
            </a:r>
            <a:r>
              <a:rPr kumimoji="1" lang="zh-CN" altLang="en-US" dirty="0" smtClean="0"/>
              <a:t>克雷（</a:t>
            </a:r>
            <a:r>
              <a:rPr kumimoji="1" lang="en-US" altLang="zh-CN" dirty="0" smtClean="0"/>
              <a:t>Seymour Cray</a:t>
            </a:r>
            <a:r>
              <a:rPr kumimoji="1" lang="zh-CN" altLang="en-US" dirty="0" smtClean="0"/>
              <a:t>），</a:t>
            </a:r>
            <a:r>
              <a:rPr kumimoji="1" lang="en-US" altLang="zh-CN" dirty="0" smtClean="0"/>
              <a:t>1958</a:t>
            </a:r>
            <a:r>
              <a:rPr kumimoji="1" lang="zh-CN" altLang="en-US" dirty="0" smtClean="0"/>
              <a:t>年设计建造了世界上第一台基于晶体管的超级计算机。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603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预计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18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个月会将芯片的性能提高一倍。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Power=number</a:t>
            </a:r>
            <a:r>
              <a:rPr kumimoji="1" lang="en-US" altLang="zh-CN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cores; Power = (frequency)3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6021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Global memory </a:t>
            </a:r>
            <a:endParaRPr lang="en-US" altLang="zh-CN" dirty="0" smtClean="0">
              <a:effectLst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2958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zh-CN" altLang="en-US" baseline="0" dirty="0" smtClean="0"/>
              <a:t>强于预测执行，乱序执行</a:t>
            </a:r>
            <a:endParaRPr kumimoji="1" lang="en-US" altLang="zh-CN" baseline="0" dirty="0" smtClean="0"/>
          </a:p>
          <a:p>
            <a:pPr marL="228600" indent="-228600">
              <a:buAutoNum type="arabicPeriod"/>
            </a:pPr>
            <a:r>
              <a:rPr kumimoji="1" lang="zh-CN" altLang="en-US" baseline="0" dirty="0" smtClean="0"/>
              <a:t>减少每个线程内的延迟（核等待数据的时间</a:t>
            </a:r>
            <a:r>
              <a:rPr kumimoji="1" lang="zh-CN" altLang="en-US" baseline="0" dirty="0" smtClean="0"/>
              <a:t>）</a:t>
            </a:r>
            <a:endParaRPr kumimoji="1" lang="en-US" altLang="zh-CN" baseline="0" dirty="0" smtClean="0"/>
          </a:p>
          <a:p>
            <a:pPr marL="228600" indent="-228600">
              <a:buAutoNum type="arabicPeriod"/>
            </a:pPr>
            <a:r>
              <a:rPr kumimoji="1" lang="zh-CN" altLang="en-US" baseline="0" smtClean="0"/>
              <a:t>吞吐量</a:t>
            </a:r>
            <a:endParaRPr kumimoji="1" lang="en-US" altLang="zh-CN" baseline="0" dirty="0" smtClean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304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kumimoji="1" lang="zh-CN" altLang="en-US" baseline="0" dirty="0" smtClean="0"/>
              <a:t>强于预测执行，乱序执行</a:t>
            </a:r>
            <a:endParaRPr kumimoji="1" lang="en-US" altLang="zh-CN" baseline="0" dirty="0" smtClean="0"/>
          </a:p>
          <a:p>
            <a:pPr marL="228600" indent="-228600">
              <a:buAutoNum type="arabicPeriod"/>
            </a:pPr>
            <a:r>
              <a:rPr kumimoji="1" lang="zh-CN" altLang="en-US" baseline="0" dirty="0" smtClean="0"/>
              <a:t>减少每个线程内的延迟（核等待数据的时间）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491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940mx , 3 </a:t>
            </a:r>
            <a:r>
              <a:rPr kumimoji="1" lang="en-US" altLang="zh-CN" dirty="0" err="1" smtClean="0"/>
              <a:t>sms</a:t>
            </a:r>
            <a:r>
              <a:rPr kumimoji="1" lang="en-US" altLang="zh-CN" dirty="0" smtClean="0"/>
              <a:t> , 128 </a:t>
            </a:r>
            <a:r>
              <a:rPr kumimoji="1" lang="en-US" altLang="zh-CN" dirty="0" err="1" smtClean="0"/>
              <a:t>cuda</a:t>
            </a:r>
            <a:r>
              <a:rPr kumimoji="1" lang="en-US" altLang="zh-CN" dirty="0" smtClean="0"/>
              <a:t> cores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622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Global memory </a:t>
            </a:r>
            <a:endParaRPr lang="en-US" altLang="zh-CN" dirty="0" smtClean="0">
              <a:effectLst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18265-C07B-9744-B714-5309D7B7AD3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2637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271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816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4584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8894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8186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5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498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162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8119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166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4629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77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9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08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3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66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967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6028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tiff"/><Relationship Id="rId3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jpeg"/><Relationship Id="rId7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chart" Target="../charts/char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An introduction to </a:t>
            </a:r>
            <a:r>
              <a:rPr kumimoji="1" lang="en-US" altLang="zh-CN" dirty="0" err="1" smtClean="0">
                <a:solidFill>
                  <a:schemeClr val="accent4"/>
                </a:solidFill>
              </a:rPr>
              <a:t>gpu</a:t>
            </a:r>
            <a:r>
              <a:rPr kumimoji="1" lang="en-US" altLang="zh-CN" dirty="0" smtClean="0"/>
              <a:t> computing and </a:t>
            </a:r>
            <a:r>
              <a:rPr kumimoji="1" lang="en-US" altLang="zh-CN" dirty="0" err="1" smtClean="0">
                <a:solidFill>
                  <a:schemeClr val="accent4"/>
                </a:solidFill>
              </a:rPr>
              <a:t>cuda</a:t>
            </a:r>
            <a:r>
              <a:rPr kumimoji="1" lang="en-US" altLang="zh-CN" dirty="0" smtClean="0"/>
              <a:t> architecture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罗汉杰</a:t>
            </a:r>
            <a:r>
              <a:rPr kumimoji="1" lang="zh-CN" altLang="en-US" dirty="0"/>
              <a:t>，</a:t>
            </a:r>
            <a:r>
              <a:rPr kumimoji="1" lang="zh-CN" altLang="en-US" dirty="0" smtClean="0"/>
              <a:t>机器人组，</a:t>
            </a:r>
            <a:r>
              <a:rPr kumimoji="1" lang="en-US" altLang="zh-CN" dirty="0" smtClean="0"/>
              <a:t>CVTE</a:t>
            </a:r>
            <a:r>
              <a:rPr kumimoji="1" lang="zh-CN" altLang="en-US" dirty="0" smtClean="0"/>
              <a:t>中央研究院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3475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gpu</a:t>
            </a:r>
            <a:r>
              <a:rPr kumimoji="1" lang="en-US" altLang="zh-CN" dirty="0"/>
              <a:t> vs </a:t>
            </a:r>
            <a:r>
              <a:rPr kumimoji="1" lang="en-US" altLang="zh-CN" dirty="0" err="1"/>
              <a:t>cpu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kumimoji="1" lang="en-US" altLang="zh-CN" sz="1600" b="1" dirty="0" smtClean="0">
                <a:solidFill>
                  <a:schemeClr val="accent3"/>
                </a:solidFill>
              </a:rPr>
              <a:t>CPU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kumimoji="1" lang="en-US" altLang="zh-CN" sz="16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kumimoji="1" lang="en-US" altLang="zh-CN" sz="16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kumimoji="1" lang="en-US" altLang="zh-CN" sz="1600" dirty="0"/>
          </a:p>
          <a:p>
            <a:r>
              <a:rPr kumimoji="1" lang="en-US" altLang="zh-CN" sz="1600" dirty="0"/>
              <a:t>Low compute density</a:t>
            </a:r>
          </a:p>
          <a:p>
            <a:r>
              <a:rPr kumimoji="1" lang="en-US" altLang="zh-CN" sz="1600" dirty="0"/>
              <a:t>Complex control </a:t>
            </a:r>
            <a:r>
              <a:rPr kumimoji="1" lang="en-US" altLang="zh-CN" sz="1600" dirty="0" smtClean="0"/>
              <a:t>logic</a:t>
            </a:r>
          </a:p>
          <a:p>
            <a:r>
              <a:rPr kumimoji="1" lang="en-US" altLang="zh-CN" sz="1600" dirty="0"/>
              <a:t>Large </a:t>
            </a:r>
            <a:r>
              <a:rPr kumimoji="1" lang="en-US" altLang="zh-CN" sz="1600" dirty="0" smtClean="0"/>
              <a:t>caches</a:t>
            </a:r>
            <a:endParaRPr kumimoji="1" lang="en-US" altLang="zh-CN" sz="1600" dirty="0"/>
          </a:p>
          <a:p>
            <a:r>
              <a:rPr kumimoji="1" lang="en-US" altLang="zh-CN" sz="1600" dirty="0" smtClean="0"/>
              <a:t>Low </a:t>
            </a:r>
            <a:r>
              <a:rPr kumimoji="1" lang="en-US" altLang="zh-CN" sz="1600" dirty="0"/>
              <a:t>latency </a:t>
            </a:r>
            <a:r>
              <a:rPr kumimoji="1" lang="en-US" altLang="zh-CN" sz="1600" dirty="0" smtClean="0"/>
              <a:t>tolerance</a:t>
            </a:r>
          </a:p>
          <a:p>
            <a:r>
              <a:rPr kumimoji="1" lang="en-US" altLang="zh-CN" sz="1600" dirty="0" smtClean="0"/>
              <a:t>Optimized </a:t>
            </a:r>
            <a:r>
              <a:rPr kumimoji="1" lang="en-US" altLang="zh-CN" sz="1600" dirty="0"/>
              <a:t>for serial operations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1600" b="1" dirty="0" smtClean="0">
                <a:solidFill>
                  <a:schemeClr val="accent4"/>
                </a:solidFill>
              </a:rPr>
              <a:t>GPU</a:t>
            </a:r>
          </a:p>
          <a:p>
            <a:pPr marL="0" indent="0">
              <a:buNone/>
            </a:pPr>
            <a:endParaRPr kumimoji="1" lang="en-US" altLang="zh-CN" sz="1600" dirty="0" smtClean="0"/>
          </a:p>
          <a:p>
            <a:pPr marL="0" indent="0">
              <a:buNone/>
            </a:pPr>
            <a:endParaRPr kumimoji="1" lang="en-US" altLang="zh-CN" sz="1600" dirty="0" smtClean="0"/>
          </a:p>
          <a:p>
            <a:r>
              <a:rPr kumimoji="1" lang="en-US" altLang="zh-CN" sz="1600" dirty="0" smtClean="0"/>
              <a:t>High computer density</a:t>
            </a:r>
          </a:p>
          <a:p>
            <a:r>
              <a:rPr kumimoji="1" lang="en-US" altLang="zh-CN" sz="1600" dirty="0"/>
              <a:t>High </a:t>
            </a:r>
            <a:r>
              <a:rPr kumimoji="1" lang="en-US" altLang="zh-CN" sz="1600" dirty="0" smtClean="0"/>
              <a:t>data-parallel, throughput(150GB/s VS 25GB/s)</a:t>
            </a:r>
          </a:p>
          <a:p>
            <a:r>
              <a:rPr kumimoji="1" lang="en-US" altLang="zh-CN" sz="1600" dirty="0" smtClean="0"/>
              <a:t>High computations per memory access</a:t>
            </a:r>
          </a:p>
          <a:p>
            <a:r>
              <a:rPr kumimoji="1" lang="en-US" altLang="zh-CN" sz="1600" dirty="0"/>
              <a:t>High Latency </a:t>
            </a:r>
            <a:r>
              <a:rPr kumimoji="1" lang="en-US" altLang="zh-CN" sz="1600" dirty="0" smtClean="0"/>
              <a:t>Tolerance</a:t>
            </a:r>
          </a:p>
          <a:p>
            <a:r>
              <a:rPr kumimoji="1" lang="en-US" altLang="zh-CN" sz="1600" dirty="0" smtClean="0"/>
              <a:t>Built for parallel operations</a:t>
            </a:r>
            <a:endParaRPr kumimoji="1" lang="zh-CN" altLang="en-US" sz="1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160"/>
          <a:stretch/>
        </p:blipFill>
        <p:spPr>
          <a:xfrm>
            <a:off x="4433049" y="2194559"/>
            <a:ext cx="1505367" cy="113426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34"/>
          <a:stretch/>
        </p:blipFill>
        <p:spPr>
          <a:xfrm>
            <a:off x="10242526" y="2194559"/>
            <a:ext cx="1497107" cy="113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04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gpu</a:t>
            </a:r>
            <a:r>
              <a:rPr kumimoji="1" lang="en-US" altLang="zh-CN" dirty="0"/>
              <a:t> vs </a:t>
            </a:r>
            <a:r>
              <a:rPr kumimoji="1" lang="en-US" altLang="zh-CN" dirty="0" err="1"/>
              <a:t>cpu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 </a:t>
            </a:r>
            <a:endParaRPr kumimoji="1"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7136176" cy="4327427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kumimoji="1" lang="en-US" altLang="zh-CN" sz="1600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kumimoji="1" lang="en-US" altLang="zh-CN" sz="1600" dirty="0"/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1" lang="en-US" altLang="zh-CN" sz="1600" dirty="0" smtClean="0">
                <a:solidFill>
                  <a:schemeClr val="accent2"/>
                </a:solidFill>
              </a:rPr>
              <a:t>CPU</a:t>
            </a:r>
            <a:r>
              <a:rPr kumimoji="1" lang="en-US" altLang="zh-CN" sz="1600" dirty="0" smtClean="0"/>
              <a:t> </a:t>
            </a:r>
            <a:r>
              <a:rPr kumimoji="1" lang="en-US" altLang="zh-CN" sz="1600" dirty="0"/>
              <a:t>architecture attempts to minimize latency within each thread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kumimoji="1" lang="en-US" altLang="zh-CN" sz="1600" dirty="0">
                <a:solidFill>
                  <a:schemeClr val="accent4"/>
                </a:solidFill>
              </a:rPr>
              <a:t>GPU</a:t>
            </a:r>
            <a:r>
              <a:rPr kumimoji="1" lang="en-US" altLang="zh-CN" sz="1600" dirty="0"/>
              <a:t> architecture hides latency with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computation from other thread warps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kumimoji="1" lang="en-US" altLang="zh-CN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kumimoji="1" lang="en-US" altLang="zh-CN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kumimoji="1" lang="en-US" altLang="zh-CN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kumimoji="1" lang="en-US" altLang="zh-CN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kumimoji="1" lang="en-US" altLang="zh-CN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kumimoji="1" lang="en-US" altLang="zh-CN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737" y="3392581"/>
            <a:ext cx="3321050" cy="322272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5"/>
          <a:stretch/>
        </p:blipFill>
        <p:spPr>
          <a:xfrm>
            <a:off x="1884462" y="4558689"/>
            <a:ext cx="4137599" cy="158757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1" t="4968" r="9343" b="1500"/>
          <a:stretch/>
        </p:blipFill>
        <p:spPr>
          <a:xfrm>
            <a:off x="8240617" y="2732182"/>
            <a:ext cx="2467778" cy="282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97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GPU Architecture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/>
            <a:endParaRPr kumimoji="1" lang="en-US" altLang="zh-CN" dirty="0"/>
          </a:p>
          <a:p>
            <a:r>
              <a:rPr kumimoji="1" lang="en-US" altLang="zh-CN" dirty="0"/>
              <a:t>Streaming Multiprocessors (SMs) </a:t>
            </a:r>
          </a:p>
          <a:p>
            <a:pPr lvl="1"/>
            <a:r>
              <a:rPr kumimoji="1" lang="en-US" altLang="zh-CN" sz="1600" dirty="0"/>
              <a:t>Perform the actual computations </a:t>
            </a:r>
          </a:p>
          <a:p>
            <a:pPr lvl="1"/>
            <a:r>
              <a:rPr kumimoji="1" lang="en-US" altLang="zh-CN" sz="1600" dirty="0"/>
              <a:t>Each SM has its own:</a:t>
            </a:r>
            <a:br>
              <a:rPr kumimoji="1" lang="en-US" altLang="zh-CN" sz="1600" dirty="0"/>
            </a:br>
            <a:r>
              <a:rPr kumimoji="1" lang="en-US" altLang="zh-CN" sz="1600" dirty="0"/>
              <a:t>Control units, registers, execution pipelines, caches </a:t>
            </a:r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 smtClean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22"/>
          <a:stretch/>
        </p:blipFill>
        <p:spPr>
          <a:xfrm>
            <a:off x="6198830" y="2193925"/>
            <a:ext cx="5280740" cy="402431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2231" y="1873764"/>
            <a:ext cx="1197339" cy="4664633"/>
          </a:xfrm>
          <a:prstGeom prst="rect">
            <a:avLst/>
          </a:prstGeom>
        </p:spPr>
      </p:pic>
      <p:sp>
        <p:nvSpPr>
          <p:cNvPr id="11" name="矩形标注 10"/>
          <p:cNvSpPr/>
          <p:nvPr/>
        </p:nvSpPr>
        <p:spPr>
          <a:xfrm>
            <a:off x="6198830" y="4751294"/>
            <a:ext cx="4083401" cy="421341"/>
          </a:xfrm>
          <a:prstGeom prst="wedgeRectCallout">
            <a:avLst>
              <a:gd name="adj1" fmla="val 50298"/>
              <a:gd name="adj2" fmla="val -465160"/>
            </a:avLst>
          </a:prstGeom>
          <a:solidFill>
            <a:schemeClr val="accent6">
              <a:lumMod val="50000"/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655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Canonical execution flow 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28" y="1755555"/>
            <a:ext cx="7777656" cy="4915158"/>
          </a:xfrm>
          <a:prstGeom prst="rect">
            <a:avLst/>
          </a:prstGeom>
        </p:spPr>
      </p:pic>
      <p:sp>
        <p:nvSpPr>
          <p:cNvPr id="9" name="圆角右箭头 8"/>
          <p:cNvSpPr/>
          <p:nvPr/>
        </p:nvSpPr>
        <p:spPr>
          <a:xfrm rot="16200000" flipH="1">
            <a:off x="2562777" y="2284656"/>
            <a:ext cx="2949808" cy="3999123"/>
          </a:xfrm>
          <a:prstGeom prst="bentArrow">
            <a:avLst>
              <a:gd name="adj1" fmla="val 19771"/>
              <a:gd name="adj2" fmla="val 22012"/>
              <a:gd name="adj3" fmla="val 25000"/>
              <a:gd name="adj4" fmla="val 43750"/>
            </a:avLst>
          </a:prstGeom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449684" y="3133330"/>
            <a:ext cx="34042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 smtClean="0"/>
              <a:t>Copy data from </a:t>
            </a:r>
            <a:r>
              <a:rPr kumimoji="1" lang="en-US" altLang="zh-CN" dirty="0" smtClean="0">
                <a:solidFill>
                  <a:schemeClr val="accent2"/>
                </a:solidFill>
              </a:rPr>
              <a:t>CPU</a:t>
            </a:r>
            <a:r>
              <a:rPr kumimoji="1" lang="en-US" altLang="zh-CN" dirty="0" smtClean="0"/>
              <a:t> memory to </a:t>
            </a:r>
            <a:r>
              <a:rPr kumimoji="1" lang="en-US" altLang="zh-CN" dirty="0" smtClean="0">
                <a:solidFill>
                  <a:schemeClr val="accent4"/>
                </a:solidFill>
              </a:rPr>
              <a:t>GPU</a:t>
            </a:r>
            <a:r>
              <a:rPr kumimoji="1" lang="en-US" altLang="zh-CN" dirty="0" smtClean="0"/>
              <a:t> memory</a:t>
            </a:r>
          </a:p>
          <a:p>
            <a:pPr marL="342900" indent="-342900">
              <a:buAutoNum type="arabicPeriod"/>
            </a:pPr>
            <a:r>
              <a:rPr kumimoji="1" lang="en-US" altLang="zh-CN" dirty="0" smtClean="0"/>
              <a:t>Launch kernel on GPU</a:t>
            </a:r>
          </a:p>
          <a:p>
            <a:pPr marL="342900" indent="-342900">
              <a:buAutoNum type="arabicPeriod"/>
            </a:pPr>
            <a:r>
              <a:rPr kumimoji="1" lang="en-US" altLang="zh-CN" dirty="0" smtClean="0"/>
              <a:t>Execute kernel on GPU</a:t>
            </a:r>
          </a:p>
          <a:p>
            <a:pPr marL="342900" indent="-342900">
              <a:buAutoNum type="arabicPeriod"/>
            </a:pPr>
            <a:r>
              <a:rPr kumimoji="1" lang="en-US" altLang="zh-CN" dirty="0" smtClean="0"/>
              <a:t>Copy data from </a:t>
            </a:r>
            <a:r>
              <a:rPr kumimoji="1" lang="en-US" altLang="zh-CN" dirty="0" smtClean="0">
                <a:solidFill>
                  <a:schemeClr val="accent4"/>
                </a:solidFill>
              </a:rPr>
              <a:t>GPU</a:t>
            </a:r>
            <a:r>
              <a:rPr kumimoji="1" lang="en-US" altLang="zh-CN" dirty="0" smtClean="0"/>
              <a:t> memory to </a:t>
            </a:r>
            <a:r>
              <a:rPr kumimoji="1" lang="en-US" altLang="zh-CN" dirty="0" smtClean="0">
                <a:solidFill>
                  <a:schemeClr val="accent2"/>
                </a:solidFill>
              </a:rPr>
              <a:t>CPU</a:t>
            </a:r>
            <a:r>
              <a:rPr kumimoji="1" lang="en-US" altLang="zh-CN" dirty="0" smtClean="0"/>
              <a:t> memory</a:t>
            </a:r>
          </a:p>
          <a:p>
            <a:pPr marL="342900" indent="-342900">
              <a:buAutoNum type="arabicPeriod"/>
            </a:pPr>
            <a:endParaRPr kumimoji="1" lang="en-US" altLang="zh-CN" dirty="0"/>
          </a:p>
          <a:p>
            <a:pPr marL="342900" indent="-342900">
              <a:buAutoNum type="arabicPeriod"/>
            </a:pPr>
            <a:endParaRPr kumimoji="1" lang="en-US" altLang="zh-CN" dirty="0" smtClean="0"/>
          </a:p>
        </p:txBody>
      </p:sp>
      <p:sp>
        <p:nvSpPr>
          <p:cNvPr id="11" name="左箭头 10"/>
          <p:cNvSpPr/>
          <p:nvPr/>
        </p:nvSpPr>
        <p:spPr>
          <a:xfrm>
            <a:off x="2280491" y="2538282"/>
            <a:ext cx="3756752" cy="1145754"/>
          </a:xfrm>
          <a:prstGeom prst="leftArrow">
            <a:avLst/>
          </a:prstGeom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上下箭头 11"/>
          <p:cNvSpPr/>
          <p:nvPr/>
        </p:nvSpPr>
        <p:spPr>
          <a:xfrm>
            <a:off x="1313427" y="3709250"/>
            <a:ext cx="870333" cy="2150376"/>
          </a:xfrm>
          <a:prstGeom prst="upDownArrow">
            <a:avLst/>
          </a:prstGeom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上下箭头 13"/>
          <p:cNvSpPr/>
          <p:nvPr/>
        </p:nvSpPr>
        <p:spPr>
          <a:xfrm>
            <a:off x="3288534" y="3709250"/>
            <a:ext cx="870333" cy="2150376"/>
          </a:xfrm>
          <a:prstGeom prst="upDownArrow">
            <a:avLst/>
          </a:prstGeom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圆角右箭头 14"/>
          <p:cNvSpPr/>
          <p:nvPr/>
        </p:nvSpPr>
        <p:spPr>
          <a:xfrm>
            <a:off x="2426132" y="2529874"/>
            <a:ext cx="3721279" cy="3229248"/>
          </a:xfrm>
          <a:prstGeom prst="bentArrow">
            <a:avLst>
              <a:gd name="adj1" fmla="val 17153"/>
              <a:gd name="adj2" fmla="val 17836"/>
              <a:gd name="adj3" fmla="val 25000"/>
              <a:gd name="adj4" fmla="val 43750"/>
            </a:avLst>
          </a:prstGeom>
          <a:ln w="349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68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1" grpId="0" animBg="1"/>
      <p:bldP spid="11" grpId="1" animBg="1"/>
      <p:bldP spid="12" grpId="0" animBg="1"/>
      <p:bldP spid="12" grpId="1" animBg="1"/>
      <p:bldP spid="14" grpId="0" animBg="1"/>
      <p:bldP spid="14" grpId="1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CUDA PROGRAMMING MODEL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52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Thread hierarchy </a:t>
            </a:r>
            <a:endParaRPr lang="en-US" altLang="zh-CN" dirty="0">
              <a:effectLst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448612"/>
          </a:xfrm>
        </p:spPr>
        <p:txBody>
          <a:bodyPr>
            <a:normAutofit lnSpcReduction="10000"/>
          </a:bodyPr>
          <a:lstStyle/>
          <a:p>
            <a:r>
              <a:rPr kumimoji="1" lang="en-US" altLang="zh-CN" sz="1600" dirty="0" smtClean="0"/>
              <a:t>Thread: Sequential execution unit </a:t>
            </a:r>
          </a:p>
          <a:p>
            <a:pPr lvl="1"/>
            <a:r>
              <a:rPr kumimoji="1" lang="en-US" altLang="zh-CN" sz="1600" dirty="0" smtClean="0"/>
              <a:t>All threads execute same sequential program</a:t>
            </a:r>
          </a:p>
          <a:p>
            <a:r>
              <a:rPr kumimoji="1" lang="en-US" altLang="zh-CN" sz="1600" dirty="0" smtClean="0"/>
              <a:t>Threads Block: a group of threads </a:t>
            </a:r>
          </a:p>
          <a:p>
            <a:pPr marL="685800" lvl="2">
              <a:spcBef>
                <a:spcPts val="1000"/>
              </a:spcBef>
            </a:pPr>
            <a:r>
              <a:rPr kumimoji="1" lang="en-US" altLang="zh-CN" sz="1600" dirty="0" smtClean="0"/>
              <a:t>Threads </a:t>
            </a:r>
            <a:r>
              <a:rPr kumimoji="1" lang="en-US" altLang="zh-CN" sz="1600" dirty="0"/>
              <a:t>execute in </a:t>
            </a:r>
            <a:r>
              <a:rPr kumimoji="1" lang="en-US" altLang="zh-CN" sz="1600" dirty="0" smtClean="0"/>
              <a:t>parallel</a:t>
            </a:r>
          </a:p>
          <a:p>
            <a:pPr lvl="1"/>
            <a:r>
              <a:rPr kumimoji="1" lang="en-US" altLang="zh-CN" sz="1600" dirty="0" smtClean="0"/>
              <a:t>Executes on a single Streaming Multiprocessor (SM)</a:t>
            </a:r>
          </a:p>
          <a:p>
            <a:pPr lvl="1"/>
            <a:r>
              <a:rPr kumimoji="1" lang="en-US" altLang="zh-CN" sz="1600" dirty="0" smtClean="0"/>
              <a:t>Threads within a block can cooperate </a:t>
            </a:r>
          </a:p>
          <a:p>
            <a:pPr lvl="2"/>
            <a:r>
              <a:rPr kumimoji="1" lang="en-US" altLang="zh-CN" sz="1600" dirty="0" smtClean="0"/>
              <a:t>Light-weight synchronization </a:t>
            </a:r>
          </a:p>
          <a:p>
            <a:pPr lvl="2"/>
            <a:r>
              <a:rPr kumimoji="1" lang="en-US" altLang="zh-CN" sz="1600" dirty="0" smtClean="0"/>
              <a:t>Data exchange </a:t>
            </a:r>
          </a:p>
          <a:p>
            <a:r>
              <a:rPr kumimoji="1" lang="en-US" altLang="zh-CN" sz="1600" dirty="0" smtClean="0"/>
              <a:t>Grid: a collection of thread blocks </a:t>
            </a:r>
          </a:p>
          <a:p>
            <a:pPr lvl="1"/>
            <a:r>
              <a:rPr kumimoji="1" lang="en-US" altLang="zh-CN" sz="1600" dirty="0" smtClean="0"/>
              <a:t>Thread blocks of a grid execute across multiple SMs </a:t>
            </a:r>
          </a:p>
          <a:p>
            <a:pPr lvl="1"/>
            <a:r>
              <a:rPr kumimoji="1" lang="en-US" altLang="zh-CN" sz="1600" dirty="0" smtClean="0"/>
              <a:t>Thread blocks do not synchronize with each other</a:t>
            </a:r>
          </a:p>
          <a:p>
            <a:pPr lvl="1"/>
            <a:r>
              <a:rPr kumimoji="1" lang="en-US" altLang="zh-CN" sz="1600" dirty="0" smtClean="0"/>
              <a:t>Communication between blocks is expensive</a:t>
            </a:r>
            <a:endParaRPr kumimoji="1" lang="zh-CN" altLang="en-US" sz="1600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4535"/>
          <a:stretch/>
        </p:blipFill>
        <p:spPr>
          <a:xfrm>
            <a:off x="6854584" y="2236086"/>
            <a:ext cx="2730091" cy="440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62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Thread hierarchy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1700" dirty="0" smtClean="0"/>
              <a:t>A thread blocks is run on a single SM</a:t>
            </a:r>
          </a:p>
          <a:p>
            <a:r>
              <a:rPr kumimoji="1" lang="en-US" altLang="zh-CN" sz="1700" dirty="0" smtClean="0"/>
              <a:t>The GPU is responsible for allocating the blocks to the SMs</a:t>
            </a:r>
          </a:p>
          <a:p>
            <a:r>
              <a:rPr kumimoji="1" lang="en-US" altLang="zh-CN" sz="1700" dirty="0" smtClean="0"/>
              <a:t>All the SMs run in parallel and independently</a:t>
            </a:r>
          </a:p>
          <a:p>
            <a:r>
              <a:rPr kumimoji="1" lang="en-US" altLang="zh-CN" sz="1700" dirty="0" smtClean="0"/>
              <a:t>An SM may run more than on block</a:t>
            </a:r>
          </a:p>
          <a:p>
            <a:r>
              <a:rPr kumimoji="1" lang="en-US" altLang="zh-CN" sz="1700" dirty="0" smtClean="0"/>
              <a:t>CUDA make few guarantees about when and where thread blocks will run</a:t>
            </a:r>
          </a:p>
          <a:p>
            <a:r>
              <a:rPr kumimoji="1" lang="en-US" altLang="zh-CN" sz="1700" dirty="0" smtClean="0"/>
              <a:t>Independent </a:t>
            </a:r>
            <a:r>
              <a:rPr kumimoji="1" lang="en-US" altLang="zh-CN" sz="1700" dirty="0"/>
              <a:t>execution of blocks provides </a:t>
            </a:r>
            <a:r>
              <a:rPr kumimoji="1" lang="en-US" altLang="zh-CN" sz="1700" dirty="0" smtClean="0"/>
              <a:t>scalability</a:t>
            </a:r>
          </a:p>
          <a:p>
            <a:pPr lvl="1"/>
            <a:r>
              <a:rPr kumimoji="1" lang="en-US" altLang="zh-CN" sz="1700" dirty="0" smtClean="0"/>
              <a:t>Blocks </a:t>
            </a:r>
            <a:r>
              <a:rPr kumimoji="1" lang="en-US" altLang="zh-CN" sz="1700" dirty="0"/>
              <a:t>can be distributed across any number of SMs </a:t>
            </a:r>
          </a:p>
          <a:p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58130" y="2193925"/>
            <a:ext cx="5162139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012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CUDA Kernels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sz="1600" dirty="0" smtClean="0"/>
              <a:t>A kernel is executed by many threads</a:t>
            </a:r>
          </a:p>
          <a:p>
            <a:pPr lvl="1"/>
            <a:r>
              <a:rPr kumimoji="1" lang="en-US" altLang="zh-CN" sz="1600" dirty="0" smtClean="0"/>
              <a:t>A kernel is a simple C program</a:t>
            </a:r>
          </a:p>
          <a:p>
            <a:pPr lvl="1"/>
            <a:r>
              <a:rPr kumimoji="1" lang="en-US" altLang="zh-CN" sz="1600" dirty="0" smtClean="0"/>
              <a:t>Each thread has it own ID</a:t>
            </a:r>
          </a:p>
          <a:p>
            <a:pPr lvl="1"/>
            <a:r>
              <a:rPr kumimoji="1" lang="en-US" altLang="zh-CN" sz="1600" dirty="0" smtClean="0"/>
              <a:t>Thousands of threads execute same kernel</a:t>
            </a:r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629196"/>
            <a:ext cx="5196769" cy="1589488"/>
          </a:xfrm>
          <a:prstGeom prst="rect">
            <a:avLst/>
          </a:prstGeom>
        </p:spPr>
      </p:pic>
      <p:pic>
        <p:nvPicPr>
          <p:cNvPr id="9" name="内容占位符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94982"/>
            <a:ext cx="5334000" cy="3022198"/>
          </a:xfrm>
        </p:spPr>
      </p:pic>
    </p:spTree>
    <p:extLst>
      <p:ext uri="{BB962C8B-B14F-4D97-AF65-F5344CB8AC3E}">
        <p14:creationId xmlns:p14="http://schemas.microsoft.com/office/powerpoint/2010/main" val="125814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CUDA Kernels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3350429"/>
            <a:ext cx="6563083" cy="296924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2057401"/>
            <a:ext cx="61214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03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Memory hierarchy </a:t>
            </a:r>
            <a:endParaRPr lang="en-US" altLang="zh-CN" dirty="0">
              <a:effectLst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448612"/>
          </a:xfrm>
        </p:spPr>
        <p:txBody>
          <a:bodyPr>
            <a:normAutofit/>
          </a:bodyPr>
          <a:lstStyle/>
          <a:p>
            <a:r>
              <a:rPr kumimoji="1" lang="en-US" altLang="zh-CN" sz="1600" dirty="0"/>
              <a:t>Three types of memory in the graphic </a:t>
            </a:r>
            <a:r>
              <a:rPr kumimoji="1" lang="en-US" altLang="zh-CN" sz="1600" dirty="0" smtClean="0"/>
              <a:t>card:</a:t>
            </a:r>
          </a:p>
          <a:p>
            <a:pPr lvl="1"/>
            <a:r>
              <a:rPr kumimoji="1" lang="en-US" altLang="zh-CN" sz="1600" dirty="0" smtClean="0"/>
              <a:t>Global </a:t>
            </a:r>
            <a:r>
              <a:rPr kumimoji="1" lang="en-US" altLang="zh-CN" sz="1600" dirty="0"/>
              <a:t>memory: </a:t>
            </a:r>
            <a:r>
              <a:rPr kumimoji="1" lang="en-US" altLang="zh-CN" sz="1600" dirty="0" smtClean="0"/>
              <a:t>4GB</a:t>
            </a:r>
          </a:p>
          <a:p>
            <a:pPr lvl="1"/>
            <a:r>
              <a:rPr kumimoji="1" lang="en-US" altLang="zh-CN" sz="1600" dirty="0" smtClean="0"/>
              <a:t>Shared </a:t>
            </a:r>
            <a:r>
              <a:rPr kumimoji="1" lang="en-US" altLang="zh-CN" sz="1600" dirty="0"/>
              <a:t>memory: 16 </a:t>
            </a:r>
            <a:r>
              <a:rPr kumimoji="1" lang="en-US" altLang="zh-CN" sz="1600" dirty="0" smtClean="0"/>
              <a:t>KB</a:t>
            </a:r>
          </a:p>
          <a:p>
            <a:pPr lvl="1"/>
            <a:r>
              <a:rPr kumimoji="1" lang="en-US" altLang="zh-CN" sz="1600" dirty="0" smtClean="0"/>
              <a:t>Registers</a:t>
            </a:r>
            <a:r>
              <a:rPr kumimoji="1" lang="en-US" altLang="zh-CN" sz="1600" dirty="0"/>
              <a:t>: 16 KB </a:t>
            </a:r>
            <a:endParaRPr kumimoji="1" lang="en-US" altLang="zh-CN" sz="1600" dirty="0" smtClean="0"/>
          </a:p>
          <a:p>
            <a:endParaRPr kumimoji="1" lang="en-US" altLang="zh-CN" sz="1600" dirty="0"/>
          </a:p>
          <a:p>
            <a:r>
              <a:rPr kumimoji="1" lang="en-US" altLang="zh-CN" sz="1600" dirty="0" smtClean="0"/>
              <a:t>Latency:</a:t>
            </a:r>
          </a:p>
          <a:p>
            <a:pPr lvl="1"/>
            <a:r>
              <a:rPr kumimoji="1" lang="en-US" altLang="zh-CN" sz="1600" dirty="0" smtClean="0"/>
              <a:t>Global </a:t>
            </a:r>
            <a:r>
              <a:rPr kumimoji="1" lang="en-US" altLang="zh-CN" sz="1600" dirty="0"/>
              <a:t>memory: 400-600 </a:t>
            </a:r>
            <a:r>
              <a:rPr kumimoji="1" lang="en-US" altLang="zh-CN" sz="1600" dirty="0" smtClean="0"/>
              <a:t>cycles</a:t>
            </a:r>
          </a:p>
          <a:p>
            <a:pPr lvl="1"/>
            <a:r>
              <a:rPr kumimoji="1" lang="en-US" altLang="zh-CN" sz="1600" dirty="0" smtClean="0"/>
              <a:t>Shared </a:t>
            </a:r>
            <a:r>
              <a:rPr kumimoji="1" lang="en-US" altLang="zh-CN" sz="1600" dirty="0"/>
              <a:t>memory: </a:t>
            </a:r>
            <a:r>
              <a:rPr lang="en-US" altLang="zh-CN" sz="1600" dirty="0" smtClean="0"/>
              <a:t>a </a:t>
            </a:r>
            <a:r>
              <a:rPr lang="en-US" altLang="zh-CN" sz="1600" dirty="0"/>
              <a:t>few </a:t>
            </a:r>
            <a:r>
              <a:rPr lang="en-US" altLang="zh-CN" sz="1600" dirty="0" smtClean="0"/>
              <a:t>cycles</a:t>
            </a:r>
            <a:endParaRPr kumimoji="1" lang="en-US" altLang="zh-CN" sz="1600" dirty="0" smtClean="0"/>
          </a:p>
          <a:p>
            <a:pPr lvl="1"/>
            <a:r>
              <a:rPr kumimoji="1" lang="en-US" altLang="zh-CN" sz="1600" dirty="0" smtClean="0"/>
              <a:t>Register</a:t>
            </a:r>
            <a:r>
              <a:rPr kumimoji="1" lang="en-US" altLang="zh-CN" sz="1600" dirty="0"/>
              <a:t>: Fast </a:t>
            </a:r>
            <a:endParaRPr kumimoji="1" lang="en-US" altLang="zh-CN" sz="1600" dirty="0" smtClean="0"/>
          </a:p>
          <a:p>
            <a:endParaRPr kumimoji="1" lang="en-US" altLang="zh-CN" sz="1600" dirty="0" smtClean="0"/>
          </a:p>
          <a:p>
            <a:r>
              <a:rPr kumimoji="1" lang="en-US" altLang="zh-CN" sz="1600" dirty="0" smtClean="0"/>
              <a:t>Purpose:</a:t>
            </a:r>
          </a:p>
          <a:p>
            <a:pPr lvl="1"/>
            <a:r>
              <a:rPr kumimoji="1" lang="en-US" altLang="zh-CN" sz="1600" dirty="0" smtClean="0"/>
              <a:t>Global </a:t>
            </a:r>
            <a:r>
              <a:rPr kumimoji="1" lang="en-US" altLang="zh-CN" sz="1600" dirty="0"/>
              <a:t>memory</a:t>
            </a:r>
            <a:r>
              <a:rPr kumimoji="1" lang="en-US" altLang="zh-CN" sz="1600" dirty="0" smtClean="0"/>
              <a:t>: IO for grid</a:t>
            </a:r>
          </a:p>
          <a:p>
            <a:pPr lvl="1"/>
            <a:r>
              <a:rPr kumimoji="1" lang="en-US" altLang="zh-CN" sz="1600" dirty="0" smtClean="0"/>
              <a:t>Shared memory: thread collaboration</a:t>
            </a:r>
          </a:p>
          <a:p>
            <a:pPr lvl="1"/>
            <a:r>
              <a:rPr kumimoji="1" lang="en-US" altLang="zh-CN" sz="1600" dirty="0" smtClean="0"/>
              <a:t>Registers: thread space </a:t>
            </a:r>
            <a:endParaRPr kumimoji="1" lang="en-US" altLang="zh-CN" sz="16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904819"/>
            <a:ext cx="2733654" cy="239341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3454" y="4245070"/>
            <a:ext cx="2348849" cy="2409386"/>
          </a:xfrm>
          <a:prstGeom prst="rect">
            <a:avLst/>
          </a:prstGeom>
        </p:spPr>
      </p:pic>
      <p:cxnSp>
        <p:nvCxnSpPr>
          <p:cNvPr id="9" name="直线连接符 8"/>
          <p:cNvCxnSpPr/>
          <p:nvPr/>
        </p:nvCxnSpPr>
        <p:spPr>
          <a:xfrm flipH="1" flipV="1">
            <a:off x="8668464" y="2045558"/>
            <a:ext cx="1164305" cy="2252675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/>
          <p:cNvCxnSpPr/>
          <p:nvPr/>
        </p:nvCxnSpPr>
        <p:spPr>
          <a:xfrm flipH="1" flipV="1">
            <a:off x="6104791" y="4245070"/>
            <a:ext cx="2733653" cy="944447"/>
          </a:xfrm>
          <a:prstGeom prst="line">
            <a:avLst/>
          </a:prstGeom>
          <a:ln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线箭头连接符 4"/>
          <p:cNvCxnSpPr/>
          <p:nvPr/>
        </p:nvCxnSpPr>
        <p:spPr>
          <a:xfrm flipV="1">
            <a:off x="11288156" y="2022430"/>
            <a:ext cx="0" cy="4551606"/>
          </a:xfrm>
          <a:prstGeom prst="straightConnector1">
            <a:avLst/>
          </a:prstGeom>
          <a:ln w="50800">
            <a:gradFill>
              <a:gsLst>
                <a:gs pos="0">
                  <a:schemeClr val="accent6">
                    <a:lumMod val="50000"/>
                  </a:schemeClr>
                </a:gs>
                <a:gs pos="100000">
                  <a:schemeClr val="accent4"/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11380910" y="2057401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Fast</a:t>
            </a:r>
            <a:endParaRPr kumimoji="1"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1380910" y="6204704"/>
            <a:ext cx="6639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mtClean="0"/>
              <a:t>slow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4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motivation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43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CASE STUDY: </a:t>
            </a:r>
            <a:r>
              <a:rPr lang="en-US" altLang="zh-CN" dirty="0"/>
              <a:t>matrix transpose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019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serial</a:t>
            </a:r>
            <a:endParaRPr kumimoji="1"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 smtClean="0"/>
              <a:t>Matrix transpose:</a:t>
            </a:r>
          </a:p>
          <a:p>
            <a:pPr lvl="1"/>
            <a:r>
              <a:rPr kumimoji="1" lang="en-US" altLang="zh-CN" sz="1600" dirty="0" smtClean="0"/>
              <a:t>Size: N*N</a:t>
            </a:r>
          </a:p>
          <a:p>
            <a:pPr lvl="1"/>
            <a:endParaRPr kumimoji="1" lang="en-US" altLang="zh-CN" sz="1600" dirty="0"/>
          </a:p>
          <a:p>
            <a:pPr lvl="1"/>
            <a:endParaRPr kumimoji="1" lang="en-US" altLang="zh-CN" sz="1600" dirty="0" smtClean="0"/>
          </a:p>
          <a:p>
            <a:r>
              <a:rPr kumimoji="1" lang="en-US" altLang="zh-CN" sz="1600" dirty="0"/>
              <a:t>But wait... GPU computing is about massive parallelism! </a:t>
            </a:r>
          </a:p>
        </p:txBody>
      </p:sp>
      <p:pic>
        <p:nvPicPr>
          <p:cNvPr id="7" name="内容占位符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130" y="2194559"/>
            <a:ext cx="3964070" cy="4444025"/>
          </a:xfrm>
        </p:spPr>
      </p:pic>
    </p:spTree>
    <p:extLst>
      <p:ext uri="{BB962C8B-B14F-4D97-AF65-F5344CB8AC3E}">
        <p14:creationId xmlns:p14="http://schemas.microsoft.com/office/powerpoint/2010/main" val="124038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Performance</a:t>
            </a:r>
            <a:endParaRPr kumimoji="1" lang="zh-CN" altLang="en-US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757223"/>
              </p:ext>
            </p:extLst>
          </p:nvPr>
        </p:nvGraphicFramePr>
        <p:xfrm>
          <a:off x="923795" y="2698778"/>
          <a:ext cx="10437312" cy="78345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479104"/>
                <a:gridCol w="3479104"/>
                <a:gridCol w="3479104"/>
              </a:tblGrid>
              <a:tr h="33252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Method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Bandwidth</a:t>
                      </a:r>
                      <a:endParaRPr lang="zh-CN" altLang="en-US" dirty="0"/>
                    </a:p>
                  </a:txBody>
                  <a:tcPr/>
                </a:tc>
              </a:tr>
              <a:tr h="417697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Serial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466ms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 smtClean="0"/>
                        <a:t>0.1%</a:t>
                      </a:r>
                      <a:endParaRPr kumimoji="1" lang="en-US" altLang="zh-CN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8953" y="3695393"/>
            <a:ext cx="2646993" cy="307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parallel per row </a:t>
            </a:r>
            <a:endParaRPr kumimoji="1"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zh-CN" sz="1600" dirty="0" smtClean="0"/>
              <a:t>Parallel </a:t>
            </a:r>
            <a:r>
              <a:rPr kumimoji="1" lang="en-US" altLang="zh-CN" sz="1600" dirty="0"/>
              <a:t>per </a:t>
            </a:r>
            <a:r>
              <a:rPr kumimoji="1" lang="en-US" altLang="zh-CN" sz="1600" dirty="0" smtClean="0"/>
              <a:t>row</a:t>
            </a:r>
          </a:p>
          <a:p>
            <a:r>
              <a:rPr lang="en-US" altLang="zh-CN" sz="1600" dirty="0"/>
              <a:t>Instead of executing </a:t>
            </a:r>
            <a:r>
              <a:rPr lang="en-US" altLang="zh-CN" sz="1600" dirty="0" err="1"/>
              <a:t>transpose_serial</a:t>
            </a:r>
            <a:r>
              <a:rPr lang="en-US" altLang="zh-CN" sz="1600" dirty="0"/>
              <a:t>() once, execute N times in </a:t>
            </a:r>
            <a:r>
              <a:rPr lang="en-US" altLang="zh-CN" sz="1600" dirty="0" smtClean="0"/>
              <a:t>parallel</a:t>
            </a:r>
          </a:p>
          <a:p>
            <a:r>
              <a:rPr lang="en-US" altLang="zh-CN" sz="1600" dirty="0" smtClean="0"/>
              <a:t>1 blocks, N thread per block</a:t>
            </a:r>
          </a:p>
          <a:p>
            <a:endParaRPr lang="en-US" altLang="zh-CN" sz="1600" dirty="0"/>
          </a:p>
          <a:p>
            <a:endParaRPr lang="en-US" altLang="zh-CN" dirty="0"/>
          </a:p>
          <a:p>
            <a:endParaRPr kumimoji="1" lang="en-US" altLang="zh-CN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00757"/>
            <a:ext cx="5334000" cy="1418734"/>
          </a:xfrm>
        </p:spPr>
      </p:pic>
      <p:sp>
        <p:nvSpPr>
          <p:cNvPr id="5" name="矩形 4"/>
          <p:cNvSpPr/>
          <p:nvPr/>
        </p:nvSpPr>
        <p:spPr>
          <a:xfrm>
            <a:off x="2342305" y="4597029"/>
            <a:ext cx="3829895" cy="430887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200" dirty="0" err="1" smtClean="0">
                <a:ln w="0">
                  <a:noFill/>
                </a:ln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transpose_serial</a:t>
            </a:r>
            <a:r>
              <a:rPr lang="en-US" altLang="zh-CN" sz="2200" dirty="0" smtClean="0">
                <a:ln w="0">
                  <a:noFill/>
                </a:ln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&lt;&lt;&lt;1, 1&gt;&gt;&gt;</a:t>
            </a:r>
            <a:endParaRPr lang="zh-CN" altLang="en-US" sz="2200" dirty="0">
              <a:ln w="0">
                <a:noFill/>
              </a:ln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685800" y="5555936"/>
            <a:ext cx="5537093" cy="430887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200" dirty="0" err="1" smtClean="0">
                <a:ln w="0">
                  <a:noFill/>
                </a:ln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transpose_parallel_per_row</a:t>
            </a:r>
            <a:r>
              <a:rPr lang="en-US" altLang="zh-CN" sz="2200" dirty="0" smtClean="0">
                <a:ln w="0">
                  <a:noFill/>
                </a:ln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&lt;&lt;&lt;1, </a:t>
            </a:r>
            <a:r>
              <a:rPr lang="en-US" altLang="zh-CN" sz="2200" dirty="0">
                <a:ln w="0">
                  <a:noFill/>
                </a:ln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</a:t>
            </a:r>
            <a:r>
              <a:rPr lang="en-US" altLang="zh-CN" sz="2200" dirty="0">
                <a:ln w="0">
                  <a:noFill/>
                </a:ln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200" dirty="0" smtClean="0">
                <a:ln w="0">
                  <a:noFill/>
                </a:ln>
                <a:solidFill>
                  <a:schemeClr val="accent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&gt;&gt;&gt;</a:t>
            </a:r>
            <a:endParaRPr lang="zh-CN" altLang="en-US" sz="2200" dirty="0">
              <a:ln w="0">
                <a:noFill/>
              </a:ln>
              <a:solidFill>
                <a:schemeClr val="accent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0" name="直线箭头连接符 9"/>
          <p:cNvCxnSpPr/>
          <p:nvPr/>
        </p:nvCxnSpPr>
        <p:spPr>
          <a:xfrm>
            <a:off x="5453865" y="5027916"/>
            <a:ext cx="0" cy="543356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50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Performance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467108"/>
              </p:ext>
            </p:extLst>
          </p:nvPr>
        </p:nvGraphicFramePr>
        <p:xfrm>
          <a:off x="923795" y="2698778"/>
          <a:ext cx="10437312" cy="115429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479104"/>
                <a:gridCol w="3479104"/>
                <a:gridCol w="3479104"/>
              </a:tblGrid>
              <a:tr h="33252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Method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Bandwidth</a:t>
                      </a:r>
                      <a:endParaRPr lang="zh-CN" altLang="en-US" dirty="0"/>
                    </a:p>
                  </a:txBody>
                  <a:tcPr/>
                </a:tc>
              </a:tr>
              <a:tr h="417697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Serial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466ms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 smtClean="0"/>
                        <a:t>0.1%</a:t>
                      </a:r>
                      <a:endParaRPr kumimoji="1" lang="en-US" altLang="zh-CN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Parallel per row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4.7ms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4.5%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78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Parallel per element</a:t>
            </a:r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318" y="2178031"/>
            <a:ext cx="101219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3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Performance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381341"/>
              </p:ext>
            </p:extLst>
          </p:nvPr>
        </p:nvGraphicFramePr>
        <p:xfrm>
          <a:off x="923795" y="2698778"/>
          <a:ext cx="10437312" cy="152513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479104"/>
                <a:gridCol w="3479104"/>
                <a:gridCol w="3479104"/>
              </a:tblGrid>
              <a:tr h="33252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Method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Bandwidth</a:t>
                      </a:r>
                      <a:endParaRPr lang="zh-CN" altLang="en-US" dirty="0"/>
                    </a:p>
                  </a:txBody>
                  <a:tcPr/>
                </a:tc>
              </a:tr>
              <a:tr h="417697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Serial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466ms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 smtClean="0"/>
                        <a:t>0.1%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Parallel per row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4.7ms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4.5%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Parallel per element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0.67ms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17.1%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923795" y="5051944"/>
            <a:ext cx="4338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Most GPU codes are </a:t>
            </a:r>
            <a:r>
              <a:rPr kumimoji="1" lang="en-US" altLang="zh-CN" smtClean="0"/>
              <a:t>memory limited!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063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Coalescing</a:t>
            </a:r>
            <a:endParaRPr lang="en-US" altLang="zh-CN" dirty="0">
              <a:effectLst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448612"/>
          </a:xfrm>
        </p:spPr>
        <p:txBody>
          <a:bodyPr>
            <a:normAutofit/>
          </a:bodyPr>
          <a:lstStyle/>
          <a:p>
            <a:r>
              <a:rPr kumimoji="1" lang="en-US" altLang="zh-CN" sz="1600" dirty="0"/>
              <a:t>Coalescing: GPU is always accessing global </a:t>
            </a:r>
            <a:r>
              <a:rPr kumimoji="1" lang="en-US" altLang="zh-CN" sz="1600" dirty="0" smtClean="0"/>
              <a:t>memory/DRAM </a:t>
            </a:r>
            <a:r>
              <a:rPr kumimoji="1" lang="en-US" altLang="zh-CN" sz="1600" dirty="0"/>
              <a:t>in petty large chunks, 32 or 128 bytes at a time</a:t>
            </a:r>
          </a:p>
          <a:p>
            <a:endParaRPr kumimoji="1" lang="en-US" altLang="zh-CN" sz="1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486" y="2194559"/>
            <a:ext cx="5510714" cy="157983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0" r="33426" b="51678"/>
          <a:stretch/>
        </p:blipFill>
        <p:spPr>
          <a:xfrm>
            <a:off x="990715" y="4179402"/>
            <a:ext cx="4724170" cy="134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52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SHARED MEMORY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549" y="3993136"/>
            <a:ext cx="4218778" cy="205876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982" y="2050687"/>
            <a:ext cx="5824682" cy="400121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0549" y="2050687"/>
            <a:ext cx="4218778" cy="168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9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Performance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415626"/>
              </p:ext>
            </p:extLst>
          </p:nvPr>
        </p:nvGraphicFramePr>
        <p:xfrm>
          <a:off x="923795" y="2698778"/>
          <a:ext cx="10437312" cy="189597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479104"/>
                <a:gridCol w="3479104"/>
                <a:gridCol w="3479104"/>
              </a:tblGrid>
              <a:tr h="33252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Method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Bandwidth</a:t>
                      </a:r>
                      <a:endParaRPr lang="zh-CN" altLang="en-US" dirty="0"/>
                    </a:p>
                  </a:txBody>
                  <a:tcPr/>
                </a:tc>
              </a:tr>
              <a:tr h="417697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Serial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466ms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 smtClean="0"/>
                        <a:t>0.1%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Parallel per row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4.7ms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4.5%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Parallel per element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0.67ms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31.1%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Shared</a:t>
                      </a:r>
                      <a:r>
                        <a:rPr lang="en-US" altLang="zh-CN" baseline="0" dirty="0" smtClean="0"/>
                        <a:t> memory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0.33ms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17.1%</a:t>
                      </a:r>
                      <a:endParaRPr lang="zh-CN" alt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854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motivation</a:t>
            </a:r>
            <a:endParaRPr kumimoji="1" lang="zh-CN" altLang="en-US" dirty="0"/>
          </a:p>
        </p:txBody>
      </p:sp>
      <p:pic>
        <p:nvPicPr>
          <p:cNvPr id="6" name="图片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37" y="3836671"/>
            <a:ext cx="1045845" cy="875030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635624" y="19094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9" name="图片 4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836" y="2036029"/>
            <a:ext cx="1066800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图片 4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836" y="2925029"/>
            <a:ext cx="1054100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图片 4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836" y="3814028"/>
            <a:ext cx="1066800" cy="89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图片 4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836" y="4690329"/>
            <a:ext cx="1066800" cy="88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图片 4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836" y="5579329"/>
            <a:ext cx="1066800" cy="897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635624" y="63925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 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6060142" y="2231759"/>
            <a:ext cx="1389530" cy="4975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Image quality computation</a:t>
            </a:r>
            <a:endParaRPr kumimoji="1" lang="zh-CN" altLang="en-US" sz="1200" dirty="0"/>
          </a:p>
        </p:txBody>
      </p:sp>
      <p:sp>
        <p:nvSpPr>
          <p:cNvPr id="17" name="圆角矩形 16"/>
          <p:cNvSpPr/>
          <p:nvPr/>
        </p:nvSpPr>
        <p:spPr>
          <a:xfrm>
            <a:off x="6060141" y="3120759"/>
            <a:ext cx="1389532" cy="4975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Image quality computation</a:t>
            </a:r>
            <a:endParaRPr kumimoji="1" lang="zh-CN" altLang="en-US" sz="1200" dirty="0"/>
          </a:p>
        </p:txBody>
      </p:sp>
      <p:sp>
        <p:nvSpPr>
          <p:cNvPr id="18" name="圆角矩形 17"/>
          <p:cNvSpPr/>
          <p:nvPr/>
        </p:nvSpPr>
        <p:spPr>
          <a:xfrm>
            <a:off x="6060141" y="4004044"/>
            <a:ext cx="1389532" cy="4975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Image quality computation</a:t>
            </a:r>
            <a:endParaRPr kumimoji="1" lang="zh-CN" altLang="en-US" sz="1200" dirty="0"/>
          </a:p>
        </p:txBody>
      </p:sp>
      <p:sp>
        <p:nvSpPr>
          <p:cNvPr id="19" name="圆角矩形 18"/>
          <p:cNvSpPr/>
          <p:nvPr/>
        </p:nvSpPr>
        <p:spPr>
          <a:xfrm>
            <a:off x="6060139" y="4886059"/>
            <a:ext cx="1389533" cy="4975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Image quality computation</a:t>
            </a:r>
            <a:endParaRPr kumimoji="1" lang="zh-CN" altLang="en-US" sz="1200" dirty="0"/>
          </a:p>
        </p:txBody>
      </p:sp>
      <p:sp>
        <p:nvSpPr>
          <p:cNvPr id="20" name="圆角矩形 19"/>
          <p:cNvSpPr/>
          <p:nvPr/>
        </p:nvSpPr>
        <p:spPr>
          <a:xfrm>
            <a:off x="6060139" y="5775059"/>
            <a:ext cx="1389533" cy="49754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Image quality computation</a:t>
            </a:r>
            <a:endParaRPr kumimoji="1" lang="zh-CN" altLang="en-US" sz="1200" dirty="0"/>
          </a:p>
        </p:txBody>
      </p:sp>
      <p:cxnSp>
        <p:nvCxnSpPr>
          <p:cNvPr id="21" name="直线箭头连接符 20"/>
          <p:cNvCxnSpPr>
            <a:stCxn id="6" idx="3"/>
            <a:endCxn id="1027" idx="1"/>
          </p:cNvCxnSpPr>
          <p:nvPr/>
        </p:nvCxnSpPr>
        <p:spPr>
          <a:xfrm flipV="1">
            <a:off x="1930382" y="4262865"/>
            <a:ext cx="2175454" cy="11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0" name="圆角矩形 29"/>
          <p:cNvSpPr/>
          <p:nvPr/>
        </p:nvSpPr>
        <p:spPr>
          <a:xfrm>
            <a:off x="2352115" y="4027881"/>
            <a:ext cx="1043642" cy="49754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Exposure </a:t>
            </a:r>
          </a:p>
          <a:p>
            <a:pPr algn="ctr"/>
            <a:r>
              <a:rPr kumimoji="1" lang="en-US" altLang="zh-CN" sz="1200" dirty="0" smtClean="0"/>
              <a:t>prediction</a:t>
            </a:r>
            <a:endParaRPr kumimoji="1" lang="zh-CN" altLang="en-US" sz="1200" dirty="0"/>
          </a:p>
        </p:txBody>
      </p:sp>
      <p:grpSp>
        <p:nvGrpSpPr>
          <p:cNvPr id="31" name="组 30"/>
          <p:cNvGrpSpPr/>
          <p:nvPr/>
        </p:nvGrpSpPr>
        <p:grpSpPr>
          <a:xfrm>
            <a:off x="3722967" y="2480528"/>
            <a:ext cx="395569" cy="3547341"/>
            <a:chOff x="3722967" y="2480528"/>
            <a:chExt cx="395569" cy="3547341"/>
          </a:xfrm>
        </p:grpSpPr>
        <p:cxnSp>
          <p:nvCxnSpPr>
            <p:cNvPr id="13" name="肘形连接符 12"/>
            <p:cNvCxnSpPr>
              <a:stCxn id="1029" idx="1"/>
              <a:endCxn id="1025" idx="1"/>
            </p:cNvCxnSpPr>
            <p:nvPr/>
          </p:nvCxnSpPr>
          <p:spPr>
            <a:xfrm rot="10800000" flipV="1">
              <a:off x="4105836" y="2480528"/>
              <a:ext cx="12700" cy="3547341"/>
            </a:xfrm>
            <a:prstGeom prst="bentConnector3">
              <a:avLst>
                <a:gd name="adj1" fmla="val 3070591"/>
              </a:avLst>
            </a:prstGeom>
            <a:ln>
              <a:headEnd type="triangle"/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2" name="直线箭头连接符 31"/>
            <p:cNvCxnSpPr/>
            <p:nvPr/>
          </p:nvCxnSpPr>
          <p:spPr>
            <a:xfrm flipV="1">
              <a:off x="3729318" y="3383917"/>
              <a:ext cx="389218" cy="20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4" name="直线箭头连接符 33"/>
            <p:cNvCxnSpPr/>
            <p:nvPr/>
          </p:nvCxnSpPr>
          <p:spPr>
            <a:xfrm flipV="1">
              <a:off x="3722967" y="5169725"/>
              <a:ext cx="389218" cy="20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35" name="直线箭头连接符 34"/>
          <p:cNvCxnSpPr>
            <a:stCxn id="1029" idx="3"/>
            <a:endCxn id="10" idx="1"/>
          </p:cNvCxnSpPr>
          <p:nvPr/>
        </p:nvCxnSpPr>
        <p:spPr>
          <a:xfrm>
            <a:off x="5172636" y="2480529"/>
            <a:ext cx="8875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直线箭头连接符 37"/>
          <p:cNvCxnSpPr/>
          <p:nvPr/>
        </p:nvCxnSpPr>
        <p:spPr>
          <a:xfrm>
            <a:off x="5159936" y="3383917"/>
            <a:ext cx="887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直线箭头连接符 38"/>
          <p:cNvCxnSpPr/>
          <p:nvPr/>
        </p:nvCxnSpPr>
        <p:spPr>
          <a:xfrm>
            <a:off x="5172636" y="4274186"/>
            <a:ext cx="887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直线箭头连接符 39"/>
          <p:cNvCxnSpPr/>
          <p:nvPr/>
        </p:nvCxnSpPr>
        <p:spPr>
          <a:xfrm>
            <a:off x="5172636" y="5134829"/>
            <a:ext cx="887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1" name="直线箭头连接符 40"/>
          <p:cNvCxnSpPr/>
          <p:nvPr/>
        </p:nvCxnSpPr>
        <p:spPr>
          <a:xfrm>
            <a:off x="5172636" y="6023829"/>
            <a:ext cx="887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3" name="圆角矩形 42"/>
          <p:cNvSpPr/>
          <p:nvPr/>
        </p:nvSpPr>
        <p:spPr>
          <a:xfrm>
            <a:off x="8229600" y="4004044"/>
            <a:ext cx="1389532" cy="49754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Exposure</a:t>
            </a:r>
          </a:p>
          <a:p>
            <a:pPr algn="ctr"/>
            <a:r>
              <a:rPr kumimoji="1" lang="en-US" altLang="zh-CN" sz="1200" dirty="0" smtClean="0"/>
              <a:t>control</a:t>
            </a:r>
            <a:endParaRPr kumimoji="1" lang="zh-CN" altLang="en-US" sz="1200" dirty="0"/>
          </a:p>
        </p:txBody>
      </p:sp>
      <p:cxnSp>
        <p:nvCxnSpPr>
          <p:cNvPr id="37" name="肘形连接符 36"/>
          <p:cNvCxnSpPr>
            <a:stCxn id="10" idx="3"/>
            <a:endCxn id="20" idx="3"/>
          </p:cNvCxnSpPr>
          <p:nvPr/>
        </p:nvCxnSpPr>
        <p:spPr>
          <a:xfrm>
            <a:off x="7449672" y="2480529"/>
            <a:ext cx="12700" cy="3543300"/>
          </a:xfrm>
          <a:prstGeom prst="bentConnector3">
            <a:avLst>
              <a:gd name="adj1" fmla="val 2929417"/>
            </a:avLst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" name="直线箭头连接符 52"/>
          <p:cNvCxnSpPr/>
          <p:nvPr/>
        </p:nvCxnSpPr>
        <p:spPr>
          <a:xfrm>
            <a:off x="7449672" y="4252179"/>
            <a:ext cx="7799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0" name="直线连接符 49"/>
          <p:cNvCxnSpPr>
            <a:stCxn id="17" idx="3"/>
          </p:cNvCxnSpPr>
          <p:nvPr/>
        </p:nvCxnSpPr>
        <p:spPr>
          <a:xfrm>
            <a:off x="7449673" y="3369529"/>
            <a:ext cx="367551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9" name="直线连接符 58"/>
          <p:cNvCxnSpPr/>
          <p:nvPr/>
        </p:nvCxnSpPr>
        <p:spPr>
          <a:xfrm>
            <a:off x="7432119" y="5122716"/>
            <a:ext cx="385105" cy="0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3" name="圆角矩形 62"/>
          <p:cNvSpPr/>
          <p:nvPr/>
        </p:nvSpPr>
        <p:spPr>
          <a:xfrm>
            <a:off x="10170463" y="4003409"/>
            <a:ext cx="1389532" cy="49754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Exposure</a:t>
            </a:r>
          </a:p>
        </p:txBody>
      </p:sp>
      <p:cxnSp>
        <p:nvCxnSpPr>
          <p:cNvPr id="72" name="直线箭头连接符 71"/>
          <p:cNvCxnSpPr/>
          <p:nvPr/>
        </p:nvCxnSpPr>
        <p:spPr>
          <a:xfrm>
            <a:off x="9619132" y="4262864"/>
            <a:ext cx="5513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081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Reduce average delay</a:t>
            </a:r>
            <a:endParaRPr kumimoji="1"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1600" dirty="0" smtClean="0"/>
              <a:t>More threads in the block, more time on average  they spend waiting.</a:t>
            </a:r>
          </a:p>
          <a:p>
            <a:r>
              <a:rPr kumimoji="1" lang="en-US" altLang="zh-CN" sz="1600" dirty="0" smtClean="0"/>
              <a:t>We have 32*32=1024 threads each block, each threads doing little work, and waiting until all other threads get done!</a:t>
            </a:r>
          </a:p>
          <a:p>
            <a:endParaRPr kumimoji="1" lang="en-US" altLang="zh-CN" sz="1600" dirty="0"/>
          </a:p>
          <a:p>
            <a:r>
              <a:rPr kumimoji="1" lang="en-US" altLang="zh-CN" sz="1600" dirty="0" smtClean="0">
                <a:solidFill>
                  <a:schemeClr val="accent4"/>
                </a:solidFill>
              </a:rPr>
              <a:t>Reduce the number of threads per block.</a:t>
            </a:r>
          </a:p>
        </p:txBody>
      </p:sp>
      <p:pic>
        <p:nvPicPr>
          <p:cNvPr id="8" name="内容占位符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74010"/>
            <a:ext cx="5334000" cy="3664143"/>
          </a:xfrm>
          <a:prstGeom prst="rect">
            <a:avLst/>
          </a:prstGeom>
        </p:spPr>
      </p:pic>
      <p:cxnSp>
        <p:nvCxnSpPr>
          <p:cNvPr id="4" name="直线箭头连接符 3"/>
          <p:cNvCxnSpPr/>
          <p:nvPr/>
        </p:nvCxnSpPr>
        <p:spPr>
          <a:xfrm>
            <a:off x="5372100" y="3335482"/>
            <a:ext cx="987136" cy="1963882"/>
          </a:xfrm>
          <a:prstGeom prst="straightConnector1">
            <a:avLst/>
          </a:prstGeom>
          <a:ln w="539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19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Performance</a:t>
            </a:r>
            <a:endParaRPr kumimoji="1"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0620449"/>
              </p:ext>
            </p:extLst>
          </p:nvPr>
        </p:nvGraphicFramePr>
        <p:xfrm>
          <a:off x="923795" y="2698778"/>
          <a:ext cx="10437312" cy="2266817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479104"/>
                <a:gridCol w="3479104"/>
                <a:gridCol w="3479104"/>
              </a:tblGrid>
              <a:tr h="33252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Method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Bandwidth</a:t>
                      </a:r>
                      <a:endParaRPr lang="zh-CN" altLang="en-US" dirty="0"/>
                    </a:p>
                  </a:txBody>
                  <a:tcPr/>
                </a:tc>
              </a:tr>
              <a:tr h="417697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Serial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466ms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dirty="0" smtClean="0"/>
                        <a:t>0.1%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dirty="0" smtClean="0"/>
                        <a:t>Parallel per row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4.7ms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4.5%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Parallel per element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0.67ms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31.1%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Shared</a:t>
                      </a:r>
                      <a:r>
                        <a:rPr lang="en-US" altLang="zh-CN" baseline="0" dirty="0" smtClean="0"/>
                        <a:t> memory(K=32)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0.33ms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17.1%</a:t>
                      </a:r>
                      <a:endParaRPr lang="zh-CN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Shared memory(k=16)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0.13ms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43.5%</a:t>
                      </a:r>
                      <a:endParaRPr lang="zh-CN" alt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70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Optimization</a:t>
            </a:r>
            <a:endParaRPr kumimoji="1" lang="zh-CN" altLang="en-US" dirty="0"/>
          </a:p>
        </p:txBody>
      </p:sp>
      <p:sp>
        <p:nvSpPr>
          <p:cNvPr id="4" name="内容占位符 5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10820400" cy="4024125"/>
          </a:xfrm>
        </p:spPr>
        <p:txBody>
          <a:bodyPr>
            <a:normAutofit/>
          </a:bodyPr>
          <a:lstStyle/>
          <a:p>
            <a:r>
              <a:rPr kumimoji="1" lang="en-US" altLang="zh-CN" sz="1600" dirty="0" smtClean="0">
                <a:solidFill>
                  <a:schemeClr val="accent4"/>
                </a:solidFill>
              </a:rPr>
              <a:t>Maximum CUDA Occupancy</a:t>
            </a:r>
          </a:p>
          <a:p>
            <a:pPr lvl="1"/>
            <a:r>
              <a:rPr kumimoji="1" lang="en-US" altLang="zh-CN" sz="1400" dirty="0" smtClean="0">
                <a:solidFill>
                  <a:schemeClr val="accent4"/>
                </a:solidFill>
              </a:rPr>
              <a:t>Occupancy = Max threads</a:t>
            </a:r>
            <a:r>
              <a:rPr kumimoji="1" lang="en-US" altLang="zh-CN" sz="1400" dirty="0" smtClean="0">
                <a:solidFill>
                  <a:schemeClr val="accent4"/>
                </a:solidFill>
              </a:rPr>
              <a:t>  running / Max threads possible</a:t>
            </a:r>
          </a:p>
          <a:p>
            <a:pPr lvl="1"/>
            <a:endParaRPr kumimoji="1" lang="en-US" altLang="zh-CN" sz="1400" dirty="0">
              <a:solidFill>
                <a:schemeClr val="accent4"/>
              </a:solidFill>
            </a:endParaRPr>
          </a:p>
          <a:p>
            <a:pPr lvl="1"/>
            <a:endParaRPr kumimoji="1" lang="en-US" altLang="zh-CN" sz="1400" dirty="0" smtClean="0">
              <a:solidFill>
                <a:schemeClr val="accent4"/>
              </a:solidFill>
            </a:endParaRPr>
          </a:p>
          <a:p>
            <a:r>
              <a:rPr kumimoji="1" lang="en-US" altLang="zh-CN" sz="1600" dirty="0">
                <a:solidFill>
                  <a:schemeClr val="accent4"/>
                </a:solidFill>
              </a:rPr>
              <a:t>I</a:t>
            </a:r>
            <a:r>
              <a:rPr kumimoji="1" lang="en-US" altLang="zh-CN" sz="1600" dirty="0" smtClean="0">
                <a:solidFill>
                  <a:schemeClr val="accent4"/>
                </a:solidFill>
              </a:rPr>
              <a:t>ncreasing</a:t>
            </a:r>
            <a:r>
              <a:rPr kumimoji="1" lang="en-US" altLang="zh-CN" sz="1600" dirty="0">
                <a:solidFill>
                  <a:schemeClr val="accent4"/>
                </a:solidFill>
              </a:rPr>
              <a:t> the effective </a:t>
            </a:r>
            <a:r>
              <a:rPr kumimoji="1" lang="en-US" altLang="zh-CN" sz="1600" dirty="0" smtClean="0">
                <a:solidFill>
                  <a:schemeClr val="accent4"/>
                </a:solidFill>
              </a:rPr>
              <a:t>bandwidth</a:t>
            </a:r>
          </a:p>
          <a:p>
            <a:pPr lvl="1"/>
            <a:r>
              <a:rPr kumimoji="1" lang="en-US" altLang="zh-CN" sz="1400" dirty="0" smtClean="0">
                <a:solidFill>
                  <a:schemeClr val="accent4"/>
                </a:solidFill>
              </a:rPr>
              <a:t>Useful bytes delivered = average latency * bandwidth</a:t>
            </a:r>
          </a:p>
          <a:p>
            <a:pPr lvl="2"/>
            <a:r>
              <a:rPr kumimoji="1" lang="en-US" altLang="zh-CN" sz="1200" dirty="0" smtClean="0">
                <a:solidFill>
                  <a:schemeClr val="accent4"/>
                </a:solidFill>
              </a:rPr>
              <a:t>Coalescing global memory</a:t>
            </a:r>
          </a:p>
          <a:p>
            <a:pPr lvl="2"/>
            <a:r>
              <a:rPr kumimoji="1" lang="en-US" altLang="zh-CN" sz="1200" dirty="0" smtClean="0">
                <a:solidFill>
                  <a:schemeClr val="accent4"/>
                </a:solidFill>
              </a:rPr>
              <a:t>Use  shared memory</a:t>
            </a:r>
          </a:p>
          <a:p>
            <a:pPr lvl="2"/>
            <a:r>
              <a:rPr kumimoji="1" lang="en-US" altLang="zh-CN" sz="1200" dirty="0" smtClean="0">
                <a:solidFill>
                  <a:schemeClr val="accent4"/>
                </a:solidFill>
              </a:rPr>
              <a:t>Minimum time waiting at barriers</a:t>
            </a:r>
            <a:endParaRPr kumimoji="1" lang="en-US" altLang="zh-CN" sz="1200" dirty="0" smtClean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603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ACTIVE EXPOSURE CONTROL WITH CUDA</a:t>
            </a:r>
            <a:endParaRPr kumimoji="1" lang="zh-CN" alt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635624" y="19094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635624" y="63925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 </a:t>
            </a:r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1746377835"/>
              </p:ext>
            </p:extLst>
          </p:nvPr>
        </p:nvGraphicFramePr>
        <p:xfrm>
          <a:off x="2032000" y="1846729"/>
          <a:ext cx="8128000" cy="42916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874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A22DDE2-FB2D-421B-B377-F9AD495CE9BB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995140B-9736-47E4-9A7D-ABB32F3AAA8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E770CA6A-B3B0-4826-A91F-B2B1F892202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3C51B9DA-B0CC-480A-8EA5-4D5C3E0515B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6FE641DB-A503-41DE-ACA6-36B41C6C2BE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76028" y="965200"/>
            <a:ext cx="6170943" cy="43296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kumimoji="1" lang="en-US" altLang="zh-CN" sz="5400"/>
              <a:t>Question?</a:t>
            </a:r>
          </a:p>
        </p:txBody>
      </p:sp>
    </p:spTree>
    <p:extLst>
      <p:ext uri="{BB962C8B-B14F-4D97-AF65-F5344CB8AC3E}">
        <p14:creationId xmlns:p14="http://schemas.microsoft.com/office/powerpoint/2010/main" val="406322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motivation</a:t>
            </a:r>
            <a:endParaRPr kumimoji="1" lang="zh-CN" alt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635624" y="19094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2635624" y="639258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  </a:t>
            </a:r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:p14="http://schemas.microsoft.com/office/powerpoint/2010/main" val="518081095"/>
              </p:ext>
            </p:extLst>
          </p:nvPr>
        </p:nvGraphicFramePr>
        <p:xfrm>
          <a:off x="2032000" y="1846729"/>
          <a:ext cx="8128000" cy="42916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5609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776845" y="2327563"/>
            <a:ext cx="677487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zh-CN" sz="3200" dirty="0"/>
              <a:t>GPU Architecture </a:t>
            </a:r>
            <a:endParaRPr kumimoji="1" lang="en-US" altLang="zh-CN" sz="3200" dirty="0" smtClean="0"/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3200" dirty="0" smtClean="0"/>
              <a:t>CUDA Programming Model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sz="3200" dirty="0" smtClean="0"/>
              <a:t>Case Study: Matrix </a:t>
            </a:r>
            <a:r>
              <a:rPr kumimoji="1" lang="en-US" altLang="zh-CN" sz="3200" dirty="0"/>
              <a:t>transpose</a:t>
            </a:r>
            <a:endParaRPr kumimoji="1" lang="en-US" altLang="zh-CN" sz="3200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9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7755" y="1179560"/>
            <a:ext cx="10820400" cy="2802467"/>
          </a:xfrm>
        </p:spPr>
        <p:txBody>
          <a:bodyPr/>
          <a:lstStyle/>
          <a:p>
            <a:r>
              <a:rPr kumimoji="1" lang="en-US" altLang="zh-CN" dirty="0"/>
              <a:t>GPU Architecture</a:t>
            </a:r>
            <a:br>
              <a:rPr kumimoji="1" lang="en-US" altLang="zh-CN" dirty="0"/>
            </a:b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394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002082" y="4058519"/>
            <a:ext cx="100746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“If you were plowing a field, which would you rather use: Two strong oxen or 1024 chickens</a:t>
            </a:r>
            <a:r>
              <a:rPr lang="en-US" altLang="zh-CN" sz="1600" b="1" dirty="0" smtClean="0"/>
              <a:t>?”</a:t>
            </a:r>
          </a:p>
          <a:p>
            <a:pPr algn="r"/>
            <a:r>
              <a:rPr kumimoji="1" lang="en-US" altLang="zh-CN" sz="1600" b="1" dirty="0"/>
              <a:t>Seymour Cray</a:t>
            </a:r>
          </a:p>
          <a:p>
            <a:endParaRPr kumimoji="1" lang="zh-CN" altLang="en-US" sz="1600" b="1" dirty="0"/>
          </a:p>
          <a:p>
            <a:endParaRPr kumimoji="1" lang="zh-CN" altLang="en-US" sz="1600" b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082" y="1527463"/>
            <a:ext cx="2410185" cy="175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93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7843" t="11146" r="9608" b="12418"/>
          <a:stretch/>
        </p:blipFill>
        <p:spPr>
          <a:xfrm>
            <a:off x="5995444" y="2194559"/>
            <a:ext cx="5389476" cy="374277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Getting PERFORMANCE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3" y="2194560"/>
            <a:ext cx="5816600" cy="4024125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Increase processor speed</a:t>
            </a:r>
          </a:p>
          <a:p>
            <a:pPr lvl="1"/>
            <a:r>
              <a:rPr kumimoji="1" lang="en-US" altLang="zh-CN" sz="1600" dirty="0"/>
              <a:t>Moore's law doesn't hold anymore</a:t>
            </a:r>
          </a:p>
          <a:p>
            <a:pPr lvl="1"/>
            <a:r>
              <a:rPr kumimoji="1" lang="en-US" altLang="zh-CN" sz="1600" dirty="0"/>
              <a:t>Power scales as frequency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Parallel executing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2478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gpu</a:t>
            </a:r>
            <a:r>
              <a:rPr kumimoji="1" lang="en-US" altLang="zh-CN" dirty="0" smtClean="0"/>
              <a:t> vs </a:t>
            </a:r>
            <a:r>
              <a:rPr kumimoji="1" lang="en-US" altLang="zh-CN" dirty="0" err="1" smtClean="0"/>
              <a:t>cpu</a:t>
            </a:r>
            <a:r>
              <a:rPr kumimoji="1" lang="en-US" altLang="zh-CN" dirty="0" smtClean="0"/>
              <a:t> 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718" y="2057401"/>
            <a:ext cx="9723250" cy="365141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557392" y="5974915"/>
            <a:ext cx="5498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3"/>
                </a:solidFill>
              </a:rPr>
              <a:t>CPU </a:t>
            </a:r>
            <a:r>
              <a:rPr kumimoji="1" lang="en-US" altLang="zh-CN" dirty="0" smtClean="0"/>
              <a:t>         </a:t>
            </a:r>
            <a:r>
              <a:rPr kumimoji="1" lang="en-US" altLang="zh-CN" dirty="0"/>
              <a:t>                                                     </a:t>
            </a:r>
            <a:r>
              <a:rPr kumimoji="1" lang="en-US" altLang="zh-CN" dirty="0" smtClean="0"/>
              <a:t>    </a:t>
            </a:r>
            <a:r>
              <a:rPr kumimoji="1" lang="en-US" altLang="zh-CN" b="1" dirty="0" smtClean="0">
                <a:solidFill>
                  <a:schemeClr val="accent4"/>
                </a:solidFill>
              </a:rPr>
              <a:t>GPU </a:t>
            </a:r>
            <a:endParaRPr kumimoji="1" lang="zh-CN" altLang="en-US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934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水汽尾迹">
  <a:themeElements>
    <a:clrScheme name="水汽尾迹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水汽尾迹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汽尾迹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896</TotalTime>
  <Words>976</Words>
  <Application>Microsoft Macintosh PowerPoint</Application>
  <PresentationFormat>宽屏</PresentationFormat>
  <Paragraphs>261</Paragraphs>
  <Slides>34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9" baseType="lpstr">
      <vt:lpstr>Century Gothic</vt:lpstr>
      <vt:lpstr>DengXian</vt:lpstr>
      <vt:lpstr>宋体</vt:lpstr>
      <vt:lpstr>Arial</vt:lpstr>
      <vt:lpstr>水汽尾迹</vt:lpstr>
      <vt:lpstr>An introduction to gpu computing and cuda architecture</vt:lpstr>
      <vt:lpstr>motivation</vt:lpstr>
      <vt:lpstr>motivation</vt:lpstr>
      <vt:lpstr>motivation</vt:lpstr>
      <vt:lpstr>PowerPoint 演示文稿</vt:lpstr>
      <vt:lpstr>GPU Architecture  </vt:lpstr>
      <vt:lpstr>PowerPoint 演示文稿</vt:lpstr>
      <vt:lpstr>Getting PERFORMANCE</vt:lpstr>
      <vt:lpstr>gpu vs cpu </vt:lpstr>
      <vt:lpstr>gpu vs cpu </vt:lpstr>
      <vt:lpstr>gpu vs cpu  </vt:lpstr>
      <vt:lpstr>GPU Architecture </vt:lpstr>
      <vt:lpstr>Canonical execution flow </vt:lpstr>
      <vt:lpstr>CUDA PROGRAMMING MODEL </vt:lpstr>
      <vt:lpstr>Thread hierarchy </vt:lpstr>
      <vt:lpstr>Thread hierarchy </vt:lpstr>
      <vt:lpstr>CUDA Kernels</vt:lpstr>
      <vt:lpstr>CUDA Kernels</vt:lpstr>
      <vt:lpstr>Memory hierarchy </vt:lpstr>
      <vt:lpstr>CASE STUDY: matrix transpose</vt:lpstr>
      <vt:lpstr>serial</vt:lpstr>
      <vt:lpstr>Performance</vt:lpstr>
      <vt:lpstr>parallel per row </vt:lpstr>
      <vt:lpstr>Performance</vt:lpstr>
      <vt:lpstr>Parallel per element</vt:lpstr>
      <vt:lpstr>Performance</vt:lpstr>
      <vt:lpstr>Coalescing</vt:lpstr>
      <vt:lpstr>SHARED MEMORY</vt:lpstr>
      <vt:lpstr>Performance</vt:lpstr>
      <vt:lpstr>Reduce average delay</vt:lpstr>
      <vt:lpstr>Performance</vt:lpstr>
      <vt:lpstr>Optimization</vt:lpstr>
      <vt:lpstr>ACTIVE EXPOSURE CONTROL WITH CUDA</vt:lpstr>
      <vt:lpstr>Question?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gpu computing and cuda architecture</dc:title>
  <dc:creator>10036</dc:creator>
  <cp:lastModifiedBy>10036</cp:lastModifiedBy>
  <cp:revision>297</cp:revision>
  <cp:lastPrinted>2018-01-18T03:55:33Z</cp:lastPrinted>
  <dcterms:created xsi:type="dcterms:W3CDTF">2017-12-27T03:36:59Z</dcterms:created>
  <dcterms:modified xsi:type="dcterms:W3CDTF">2018-01-18T08:33:20Z</dcterms:modified>
</cp:coreProperties>
</file>

<file path=docProps/thumbnail.jpeg>
</file>